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43891200" cy="32918400"/>
  <p:notesSz cx="6858000" cy="9144000"/>
  <p:embeddedFontLst>
    <p:embeddedFont>
      <p:font typeface="Helvetica Neue" panose="02000503000000020004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1502389" y="278131"/>
            <a:ext cx="20886422" cy="3785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2193251" y="10968991"/>
            <a:ext cx="27896822" cy="946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990851" y="1779271"/>
            <a:ext cx="27896822" cy="2784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/>
            </a:lvl1pPr>
            <a:lvl2pPr lvl="1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/>
            </a:lvl2pPr>
            <a:lvl3pPr lvl="2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/>
            </a:lvl3pPr>
            <a:lvl4pPr lvl="3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4pPr>
            <a:lvl5pPr lvl="4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5pPr>
            <a:lvl6pPr lvl="5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6pPr>
            <a:lvl7pPr lvl="6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7pPr>
            <a:lvl8pPr lvl="7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8pPr>
            <a:lvl9pPr lvl="8" algn="ctr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0"/>
              <a:buFont typeface="Calibri"/>
              <a:buNone/>
              <a:defRPr sz="2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8640"/>
              <a:buNone/>
              <a:defRPr sz="8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7680"/>
              <a:buNone/>
              <a:defRPr sz="768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2219920" y="8763000"/>
            <a:ext cx="186537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023242" y="12024360"/>
            <a:ext cx="18568032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22219922" y="8069582"/>
            <a:ext cx="18659477" cy="3954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520"/>
              <a:buNone/>
              <a:defRPr sz="11520" b="1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None/>
              <a:defRPr sz="8640" b="1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22219922" y="12024360"/>
            <a:ext cx="18659477" cy="17686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20396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5360"/>
              <a:buChar char="•"/>
              <a:defRPr sz="15360"/>
            </a:lvl1pPr>
            <a:lvl2pPr marL="914400" lvl="1" indent="-108204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3440"/>
              <a:buChar char="•"/>
              <a:defRPr sz="13439"/>
            </a:lvl2pPr>
            <a:lvl3pPr marL="1371600" lvl="2" indent="-96012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Char char="•"/>
              <a:defRPr sz="11520"/>
            </a:lvl3pPr>
            <a:lvl4pPr marL="1828800" lvl="3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4pPr>
            <a:lvl5pPr marL="2286000" lvl="4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5pPr>
            <a:lvl6pPr marL="2743200" lvl="5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360"/>
              <a:buFont typeface="Calibri"/>
              <a:buNone/>
              <a:defRPr sz="153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8659477" y="4739647"/>
            <a:ext cx="22219920" cy="23393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054" cy="1829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marL="914400" lvl="1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6720"/>
              <a:buNone/>
              <a:defRPr sz="6719"/>
            </a:lvl2pPr>
            <a:lvl3pPr marL="1371600" lvl="2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marL="1828800" lvl="3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4pPr>
            <a:lvl5pPr marL="2286000" lvl="4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5pPr>
            <a:lvl6pPr marL="2743200" lvl="5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6pPr>
            <a:lvl7pPr marL="3200400" lvl="6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7pPr>
            <a:lvl8pPr marL="3657600" lvl="7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8pPr>
            <a:lvl9pPr marL="4114800" lvl="8" indent="-22860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20"/>
              <a:buFont typeface="Calibri"/>
              <a:buNone/>
              <a:defRPr sz="21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82040" algn="l" rtl="0">
              <a:lnSpc>
                <a:spcPct val="9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3440"/>
              <a:buFont typeface="Arial"/>
              <a:buChar char="•"/>
              <a:defRPr sz="1343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6012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520"/>
              <a:buFont typeface="Arial"/>
              <a:buChar char="•"/>
              <a:defRPr sz="11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820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77239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77240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8640"/>
              <a:buFont typeface="Arial"/>
              <a:buChar char="•"/>
              <a:defRPr sz="8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/>
          <p:nvPr/>
        </p:nvSpPr>
        <p:spPr>
          <a:xfrm>
            <a:off x="0" y="0"/>
            <a:ext cx="43891200" cy="791114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0099955" y="1036414"/>
            <a:ext cx="23774405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b="1" dirty="0">
                <a:solidFill>
                  <a:schemeClr val="dk1"/>
                </a:solidFill>
                <a:latin typeface="Helvetica Neue"/>
                <a:sym typeface="Helvetica Neue"/>
              </a:rPr>
              <a:t>Name of Institution</a:t>
            </a:r>
            <a:endParaRPr dirty="0"/>
          </a:p>
        </p:txBody>
      </p:sp>
      <p:sp>
        <p:nvSpPr>
          <p:cNvPr id="87" name="Google Shape;87;p13"/>
          <p:cNvSpPr/>
          <p:nvPr/>
        </p:nvSpPr>
        <p:spPr>
          <a:xfrm>
            <a:off x="457200" y="457200"/>
            <a:ext cx="42976800" cy="32004000"/>
          </a:xfrm>
          <a:prstGeom prst="roundRect">
            <a:avLst>
              <a:gd name="adj" fmla="val 1889"/>
            </a:avLst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431211" y="777796"/>
            <a:ext cx="9044354" cy="22610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" name="Google Shape;89;p13"/>
          <p:cNvCxnSpPr/>
          <p:nvPr/>
        </p:nvCxnSpPr>
        <p:spPr>
          <a:xfrm>
            <a:off x="457204" y="3200404"/>
            <a:ext cx="429768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3"/>
          <p:cNvCxnSpPr/>
          <p:nvPr/>
        </p:nvCxnSpPr>
        <p:spPr>
          <a:xfrm>
            <a:off x="498765" y="7911149"/>
            <a:ext cx="429768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13"/>
          <p:cNvSpPr/>
          <p:nvPr/>
        </p:nvSpPr>
        <p:spPr>
          <a:xfrm>
            <a:off x="691904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C105F0-50F1-5A36-40A3-6E1003F8F61B}"/>
              </a:ext>
            </a:extLst>
          </p:cNvPr>
          <p:cNvSpPr txBox="1"/>
          <p:nvPr/>
        </p:nvSpPr>
        <p:spPr>
          <a:xfrm>
            <a:off x="914401" y="777796"/>
            <a:ext cx="82711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Place institution’s logo here</a:t>
            </a:r>
          </a:p>
        </p:txBody>
      </p:sp>
      <p:sp>
        <p:nvSpPr>
          <p:cNvPr id="12" name="Google Shape;118;p13">
            <a:extLst>
              <a:ext uri="{FF2B5EF4-FFF2-40B4-BE49-F238E27FC236}">
                <a16:creationId xmlns:a16="http://schemas.microsoft.com/office/drawing/2014/main" id="{D35E9F83-A06A-1098-4C87-80445E4778C1}"/>
              </a:ext>
            </a:extLst>
          </p:cNvPr>
          <p:cNvSpPr/>
          <p:nvPr/>
        </p:nvSpPr>
        <p:spPr>
          <a:xfrm>
            <a:off x="4973666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3" name="Google Shape;118;p13">
            <a:extLst>
              <a:ext uri="{FF2B5EF4-FFF2-40B4-BE49-F238E27FC236}">
                <a16:creationId xmlns:a16="http://schemas.microsoft.com/office/drawing/2014/main" id="{91E71321-F360-04D1-783A-2EB4F4B566AE}"/>
              </a:ext>
            </a:extLst>
          </p:cNvPr>
          <p:cNvSpPr/>
          <p:nvPr/>
        </p:nvSpPr>
        <p:spPr>
          <a:xfrm>
            <a:off x="9255428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4" name="Google Shape;118;p13">
            <a:extLst>
              <a:ext uri="{FF2B5EF4-FFF2-40B4-BE49-F238E27FC236}">
                <a16:creationId xmlns:a16="http://schemas.microsoft.com/office/drawing/2014/main" id="{0A4D6A37-2187-185F-41BA-02613F530957}"/>
              </a:ext>
            </a:extLst>
          </p:cNvPr>
          <p:cNvSpPr/>
          <p:nvPr/>
        </p:nvSpPr>
        <p:spPr>
          <a:xfrm>
            <a:off x="13537190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5" name="Google Shape;118;p13">
            <a:extLst>
              <a:ext uri="{FF2B5EF4-FFF2-40B4-BE49-F238E27FC236}">
                <a16:creationId xmlns:a16="http://schemas.microsoft.com/office/drawing/2014/main" id="{EF4274ED-2FCF-9A13-A7E4-1CEF584FA5C4}"/>
              </a:ext>
            </a:extLst>
          </p:cNvPr>
          <p:cNvSpPr/>
          <p:nvPr/>
        </p:nvSpPr>
        <p:spPr>
          <a:xfrm>
            <a:off x="17818952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6" name="Google Shape;118;p13">
            <a:extLst>
              <a:ext uri="{FF2B5EF4-FFF2-40B4-BE49-F238E27FC236}">
                <a16:creationId xmlns:a16="http://schemas.microsoft.com/office/drawing/2014/main" id="{3361E9D4-A9DE-3460-B32F-E6F20A7A6C50}"/>
              </a:ext>
            </a:extLst>
          </p:cNvPr>
          <p:cNvSpPr/>
          <p:nvPr/>
        </p:nvSpPr>
        <p:spPr>
          <a:xfrm>
            <a:off x="22100714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7" name="Google Shape;118;p13">
            <a:extLst>
              <a:ext uri="{FF2B5EF4-FFF2-40B4-BE49-F238E27FC236}">
                <a16:creationId xmlns:a16="http://schemas.microsoft.com/office/drawing/2014/main" id="{8C0114E2-504E-CD5D-3453-AAC322F1EE10}"/>
              </a:ext>
            </a:extLst>
          </p:cNvPr>
          <p:cNvSpPr/>
          <p:nvPr/>
        </p:nvSpPr>
        <p:spPr>
          <a:xfrm>
            <a:off x="26382476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8" name="Google Shape;118;p13">
            <a:extLst>
              <a:ext uri="{FF2B5EF4-FFF2-40B4-BE49-F238E27FC236}">
                <a16:creationId xmlns:a16="http://schemas.microsoft.com/office/drawing/2014/main" id="{AA5E74C3-C62C-7838-36EA-F1E3BFE12DFE}"/>
              </a:ext>
            </a:extLst>
          </p:cNvPr>
          <p:cNvSpPr/>
          <p:nvPr/>
        </p:nvSpPr>
        <p:spPr>
          <a:xfrm>
            <a:off x="30664238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19" name="Google Shape;118;p13">
            <a:extLst>
              <a:ext uri="{FF2B5EF4-FFF2-40B4-BE49-F238E27FC236}">
                <a16:creationId xmlns:a16="http://schemas.microsoft.com/office/drawing/2014/main" id="{07C7B20B-55FE-BB32-C392-189F8E182CF6}"/>
              </a:ext>
            </a:extLst>
          </p:cNvPr>
          <p:cNvSpPr/>
          <p:nvPr/>
        </p:nvSpPr>
        <p:spPr>
          <a:xfrm>
            <a:off x="34946000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20" name="Google Shape;118;p13">
            <a:extLst>
              <a:ext uri="{FF2B5EF4-FFF2-40B4-BE49-F238E27FC236}">
                <a16:creationId xmlns:a16="http://schemas.microsoft.com/office/drawing/2014/main" id="{4476B392-C65C-2B38-4B79-FFC5CC8F76EA}"/>
              </a:ext>
            </a:extLst>
          </p:cNvPr>
          <p:cNvSpPr/>
          <p:nvPr/>
        </p:nvSpPr>
        <p:spPr>
          <a:xfrm>
            <a:off x="39227760" y="3481801"/>
            <a:ext cx="4023360" cy="4184662"/>
          </a:xfrm>
          <a:prstGeom prst="roundRect">
            <a:avLst>
              <a:gd name="adj" fmla="val 11162"/>
            </a:avLst>
          </a:prstGeom>
          <a:solidFill>
            <a:srgbClr val="BFBFBF">
              <a:alpha val="40000"/>
            </a:srgbClr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Helvetica Neue"/>
                <a:sym typeface="Helvetica Neue"/>
              </a:rPr>
              <a:t>Roles (LCC5 and institutional)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3AB65-5471-E4F6-1C51-73C48CD2E0E8}"/>
              </a:ext>
            </a:extLst>
          </p:cNvPr>
          <p:cNvSpPr/>
          <p:nvPr/>
        </p:nvSpPr>
        <p:spPr>
          <a:xfrm>
            <a:off x="457200" y="7911143"/>
            <a:ext cx="21385112" cy="1223092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70CD2E-40BF-25BD-C766-03706574F78D}"/>
              </a:ext>
            </a:extLst>
          </p:cNvPr>
          <p:cNvSpPr/>
          <p:nvPr/>
        </p:nvSpPr>
        <p:spPr>
          <a:xfrm>
            <a:off x="21800929" y="7911145"/>
            <a:ext cx="21591688" cy="1223092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DDE755-4665-43BF-2698-7EDF2F248A17}"/>
              </a:ext>
            </a:extLst>
          </p:cNvPr>
          <p:cNvSpPr txBox="1"/>
          <p:nvPr/>
        </p:nvSpPr>
        <p:spPr>
          <a:xfrm>
            <a:off x="457196" y="7911144"/>
            <a:ext cx="2138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Overview of IE3 Work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228CEC-DBFD-B5BA-0FF9-AEBFAEF41793}"/>
              </a:ext>
            </a:extLst>
          </p:cNvPr>
          <p:cNvSpPr txBox="1"/>
          <p:nvPr/>
        </p:nvSpPr>
        <p:spPr>
          <a:xfrm>
            <a:off x="21550121" y="7911144"/>
            <a:ext cx="2138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Our Institutional Wins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032F96A-B7F8-2112-427A-E0C7756FA747}"/>
              </a:ext>
            </a:extLst>
          </p:cNvPr>
          <p:cNvSpPr/>
          <p:nvPr/>
        </p:nvSpPr>
        <p:spPr>
          <a:xfrm>
            <a:off x="457200" y="20220950"/>
            <a:ext cx="21385112" cy="1223092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D2A01F-BECE-9653-6E11-428487B01E4C}"/>
              </a:ext>
            </a:extLst>
          </p:cNvPr>
          <p:cNvSpPr/>
          <p:nvPr/>
        </p:nvSpPr>
        <p:spPr>
          <a:xfrm>
            <a:off x="21842312" y="20220950"/>
            <a:ext cx="21591688" cy="1223092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2A60BF-9F28-7D39-213E-F6DDE10B1592}"/>
              </a:ext>
            </a:extLst>
          </p:cNvPr>
          <p:cNvSpPr txBox="1"/>
          <p:nvPr/>
        </p:nvSpPr>
        <p:spPr>
          <a:xfrm>
            <a:off x="452035" y="20322547"/>
            <a:ext cx="2138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Resources We Have To Share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1B7B30-56AA-903F-8A7F-6A0BC79F7C09}"/>
              </a:ext>
            </a:extLst>
          </p:cNvPr>
          <p:cNvSpPr txBox="1"/>
          <p:nvPr/>
        </p:nvSpPr>
        <p:spPr>
          <a:xfrm>
            <a:off x="21904215" y="20322547"/>
            <a:ext cx="21385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LCC5 Can Support Our 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C5 Summer Convening Poster Template" id="{55AB9410-5465-495D-A7C3-F779C988A80F}" vid="{DC7EF784-7D8E-44C0-9BD9-59C3B25BF98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6b67bece-e178-46bb-a9e3-513f883f71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487AB03ECF94BB0830E3E926F59E4" ma:contentTypeVersion="17" ma:contentTypeDescription="Create a new document." ma:contentTypeScope="" ma:versionID="ba5ad1c035fd2b5935923b604a949697">
  <xsd:schema xmlns:xsd="http://www.w3.org/2001/XMLSchema" xmlns:xs="http://www.w3.org/2001/XMLSchema" xmlns:p="http://schemas.microsoft.com/office/2006/metadata/properties" xmlns:ns1="http://schemas.microsoft.com/sharepoint/v3" xmlns:ns3="6b67bece-e178-46bb-a9e3-513f883f7141" xmlns:ns4="73a4134d-f47d-417f-8cfd-aae2fff81554" targetNamespace="http://schemas.microsoft.com/office/2006/metadata/properties" ma:root="true" ma:fieldsID="bc908c0cb0f3e729e569fb4e999e9361" ns1:_="" ns3:_="" ns4:_="">
    <xsd:import namespace="http://schemas.microsoft.com/sharepoint/v3"/>
    <xsd:import namespace="6b67bece-e178-46bb-a9e3-513f883f7141"/>
    <xsd:import namespace="73a4134d-f47d-417f-8cfd-aae2fff815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7bece-e178-46bb-a9e3-513f883f7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4134d-f47d-417f-8cfd-aae2fff815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E10357-B5B8-48CA-83EA-81BC1F5CD0EA}">
  <ds:schemaRefs>
    <ds:schemaRef ds:uri="http://purl.org/dc/elements/1.1/"/>
    <ds:schemaRef ds:uri="6b67bece-e178-46bb-a9e3-513f883f7141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3a4134d-f47d-417f-8cfd-aae2fff8155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5195950-2E64-4EBC-9A64-E53A4988D4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5478B2-B63E-47BD-AC0A-BAD2361B0E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67bece-e178-46bb-a9e3-513f883f7141"/>
    <ds:schemaRef ds:uri="73a4134d-f47d-417f-8cfd-aae2fff815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95</Words>
  <Application>Microsoft Macintosh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 Neue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Stanford,Jennifer</dc:creator>
  <cp:lastModifiedBy>Stanford,Jennifer</cp:lastModifiedBy>
  <cp:revision>1</cp:revision>
  <cp:lastPrinted>2024-06-25T21:31:48Z</cp:lastPrinted>
  <dcterms:created xsi:type="dcterms:W3CDTF">2024-06-25T21:19:16Z</dcterms:created>
  <dcterms:modified xsi:type="dcterms:W3CDTF">2024-06-25T21:34:13Z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0x010100CE1487AB03ECF94BB0830E3E926F59E4</vt:lpwstr>
  </property>
</Properties>
</file>